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2" r:id="rId4"/>
    <p:sldId id="304" r:id="rId5"/>
    <p:sldId id="258" r:id="rId6"/>
    <p:sldId id="259" r:id="rId7"/>
    <p:sldId id="263" r:id="rId8"/>
    <p:sldId id="260" r:id="rId9"/>
    <p:sldId id="261" r:id="rId10"/>
    <p:sldId id="264" r:id="rId11"/>
    <p:sldId id="303" r:id="rId12"/>
    <p:sldId id="265" r:id="rId13"/>
    <p:sldId id="266" r:id="rId14"/>
    <p:sldId id="320" r:id="rId15"/>
    <p:sldId id="267" r:id="rId16"/>
    <p:sldId id="279" r:id="rId17"/>
    <p:sldId id="274" r:id="rId18"/>
    <p:sldId id="268" r:id="rId19"/>
    <p:sldId id="271" r:id="rId20"/>
    <p:sldId id="272" r:id="rId21"/>
    <p:sldId id="278" r:id="rId22"/>
    <p:sldId id="273" r:id="rId23"/>
    <p:sldId id="275" r:id="rId24"/>
    <p:sldId id="280" r:id="rId25"/>
    <p:sldId id="276" r:id="rId26"/>
    <p:sldId id="289" r:id="rId27"/>
    <p:sldId id="282" r:id="rId28"/>
    <p:sldId id="286" r:id="rId29"/>
    <p:sldId id="300" r:id="rId30"/>
    <p:sldId id="291" r:id="rId31"/>
    <p:sldId id="299" r:id="rId32"/>
    <p:sldId id="301" r:id="rId33"/>
    <p:sldId id="290" r:id="rId34"/>
    <p:sldId id="283" r:id="rId35"/>
    <p:sldId id="305" r:id="rId36"/>
    <p:sldId id="306" r:id="rId37"/>
    <p:sldId id="317" r:id="rId38"/>
    <p:sldId id="284" r:id="rId39"/>
    <p:sldId id="318" r:id="rId40"/>
    <p:sldId id="307" r:id="rId41"/>
    <p:sldId id="308" r:id="rId42"/>
    <p:sldId id="310" r:id="rId43"/>
    <p:sldId id="309" r:id="rId44"/>
    <p:sldId id="311" r:id="rId45"/>
    <p:sldId id="312" r:id="rId46"/>
    <p:sldId id="313" r:id="rId47"/>
    <p:sldId id="314" r:id="rId48"/>
    <p:sldId id="315" r:id="rId49"/>
    <p:sldId id="316" r:id="rId50"/>
    <p:sldId id="319" r:id="rId51"/>
    <p:sldId id="292" r:id="rId52"/>
    <p:sldId id="295" r:id="rId53"/>
    <p:sldId id="30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/>
    <p:restoredTop sz="94703"/>
  </p:normalViewPr>
  <p:slideViewPr>
    <p:cSldViewPr snapToGrid="0" snapToObjects="1">
      <p:cViewPr>
        <p:scale>
          <a:sx n="73" d="100"/>
          <a:sy n="73" d="100"/>
        </p:scale>
        <p:origin x="153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80459-D324-2045-BCB1-9ED8FA15E9A1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030E-35AA-2748-B7A3-EB547FC28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55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9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40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5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6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5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24A87-3ABC-E44C-A9ED-79D7312ED718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Restaurant</a:t>
            </a:r>
            <a:br>
              <a:rPr lang="en-US" dirty="0" smtClean="0"/>
            </a:br>
            <a:r>
              <a:rPr lang="en-US" dirty="0" smtClean="0"/>
              <a:t>Sales Forecast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5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Werner Chao</a:t>
            </a:r>
          </a:p>
          <a:p>
            <a:r>
              <a:rPr lang="en-US" dirty="0" smtClean="0"/>
              <a:t>Harriet Huang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Exploratory (Site A) </a:t>
            </a:r>
            <a:r>
              <a:rPr lang="mr-IN" dirty="0" smtClean="0"/>
              <a:t>–</a:t>
            </a:r>
            <a:r>
              <a:rPr lang="en-US" dirty="0" smtClean="0"/>
              <a:t> L &amp;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8675"/>
            <a:ext cx="3637789" cy="4351338"/>
          </a:xfrm>
        </p:spPr>
        <p:txBody>
          <a:bodyPr/>
          <a:lstStyle/>
          <a:p>
            <a:r>
              <a:rPr lang="en-US" dirty="0" smtClean="0"/>
              <a:t>L: zero sales during </a:t>
            </a:r>
            <a:r>
              <a:rPr lang="en-US" smtClean="0"/>
              <a:t>the summer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M: some spikes, promotional events?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2" b="24810"/>
          <a:stretch/>
        </p:blipFill>
        <p:spPr>
          <a:xfrm>
            <a:off x="4391324" y="1273348"/>
            <a:ext cx="7106412" cy="558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Exploratory </a:t>
            </a:r>
            <a:r>
              <a:rPr lang="mr-IN" dirty="0" smtClean="0"/>
              <a:t>–</a:t>
            </a:r>
            <a:r>
              <a:rPr lang="en-US" dirty="0" smtClean="0"/>
              <a:t> Both 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9872"/>
            <a:ext cx="10515600" cy="4340445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917377" y="3061499"/>
            <a:ext cx="28089" cy="28651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280400" y="4470400"/>
            <a:ext cx="186266" cy="59266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 rot="16200000">
            <a:off x="8475134" y="2085147"/>
            <a:ext cx="711200" cy="28521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381067" y="4470400"/>
            <a:ext cx="164530" cy="39872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200" y="2692167"/>
            <a:ext cx="16933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X’mas</a:t>
            </a:r>
            <a:r>
              <a:rPr lang="en-US" dirty="0" smtClean="0"/>
              <a:t> no sales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78235" y="2707623"/>
            <a:ext cx="21409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Summer </a:t>
            </a:r>
            <a:r>
              <a:rPr lang="en-US" smtClean="0"/>
              <a:t>low volume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38326" y="4151399"/>
            <a:ext cx="1584815" cy="36933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Some spikes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Focus on Site A. More difficult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6" y="3076652"/>
            <a:ext cx="9472092" cy="3703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Exploratory (Site A) </a:t>
            </a:r>
            <a:r>
              <a:rPr lang="mr-IN" dirty="0" smtClean="0"/>
              <a:t>–</a:t>
            </a:r>
            <a:r>
              <a:rPr lang="en-US" dirty="0" smtClean="0"/>
              <a:t> Box Plot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>
            <a:off x="4367973" y="4911379"/>
            <a:ext cx="478718" cy="11708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7404400" y="5677040"/>
            <a:ext cx="356327" cy="6221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2120981" y="6013336"/>
            <a:ext cx="370734" cy="37241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Boxplots tell us: </a:t>
            </a:r>
          </a:p>
          <a:p>
            <a:pPr lvl="1"/>
            <a:r>
              <a:rPr lang="en-US" b="1" dirty="0" smtClean="0"/>
              <a:t>50% of the observations are below a small dollar value</a:t>
            </a:r>
          </a:p>
          <a:p>
            <a:pPr lvl="1"/>
            <a:r>
              <a:rPr lang="en-US" b="1" dirty="0" smtClean="0"/>
              <a:t>75% of the observations are below a large dollar 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7631" y="5192864"/>
            <a:ext cx="237205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b="1" dirty="0"/>
              <a:t>L</a:t>
            </a:r>
            <a:r>
              <a:rPr lang="en-US" b="1" dirty="0" smtClean="0"/>
              <a:t>arge value span from 50%~75% percentile</a:t>
            </a:r>
          </a:p>
        </p:txBody>
      </p:sp>
    </p:spTree>
    <p:extLst>
      <p:ext uri="{BB962C8B-B14F-4D97-AF65-F5344CB8AC3E}">
        <p14:creationId xmlns:p14="http://schemas.microsoft.com/office/powerpoint/2010/main" val="17340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Exploratory (Site A) -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33" y="1825624"/>
            <a:ext cx="4207934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distributions	    (mixed Gaussian):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Non-summer weekdays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Non-summer weekends + summer sales</a:t>
            </a:r>
          </a:p>
          <a:p>
            <a:r>
              <a:rPr lang="en-US" dirty="0" smtClean="0"/>
              <a:t>Very few counts in between the groups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4" y="1291960"/>
            <a:ext cx="6874934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071"/>
            <a:ext cx="10515600" cy="4340445"/>
          </a:xfrm>
        </p:spPr>
      </p:pic>
      <p:sp>
        <p:nvSpPr>
          <p:cNvPr id="5" name="Rectangle 4"/>
          <p:cNvSpPr/>
          <p:nvPr/>
        </p:nvSpPr>
        <p:spPr>
          <a:xfrm>
            <a:off x="515815" y="5046784"/>
            <a:ext cx="11160370" cy="59787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5815" y="2332891"/>
            <a:ext cx="11160370" cy="83234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9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Exploratory (Site A) </a:t>
            </a:r>
            <a:r>
              <a:rPr lang="mr-IN" dirty="0" smtClean="0"/>
              <a:t>–</a:t>
            </a:r>
            <a:r>
              <a:rPr lang="en-US" dirty="0" smtClean="0"/>
              <a:t> Seasonal Decomposition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an obvious trend; downwards trend in each quarter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45"/>
          <a:stretch/>
        </p:blipFill>
        <p:spPr>
          <a:xfrm>
            <a:off x="3263900" y="2370667"/>
            <a:ext cx="8009856" cy="110731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42684" y="3816798"/>
            <a:ext cx="412553" cy="4110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37884" y="5053048"/>
            <a:ext cx="609600" cy="321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6031" y="2978581"/>
            <a:ext cx="2425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Confirm the </a:t>
            </a:r>
            <a:r>
              <a:rPr lang="en-US" smtClean="0"/>
              <a:t>weekly seasonal behavior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6984" y="4317281"/>
            <a:ext cx="2425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Residual plots too regular; non-stationary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5"/>
          <a:stretch/>
        </p:blipFill>
        <p:spPr>
          <a:xfrm>
            <a:off x="3255237" y="3629219"/>
            <a:ext cx="8009856" cy="22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 </a:t>
            </a:r>
            <a:r>
              <a:rPr lang="mr-IN" dirty="0" smtClean="0"/>
              <a:t>–</a:t>
            </a:r>
            <a:r>
              <a:rPr lang="en-US" dirty="0" smtClean="0"/>
              <a:t> Time Series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time series data set</a:t>
            </a:r>
          </a:p>
          <a:p>
            <a:pPr lvl="1"/>
            <a:r>
              <a:rPr lang="en-US" dirty="0" smtClean="0"/>
              <a:t>3 features; 2 are time based feature</a:t>
            </a:r>
          </a:p>
          <a:p>
            <a:pPr lvl="1"/>
            <a:r>
              <a:rPr lang="en-US" dirty="0" smtClean="0"/>
              <a:t>Most common AR, MA, or Seasonal ARIMA models</a:t>
            </a:r>
          </a:p>
          <a:p>
            <a:pPr lvl="1"/>
            <a:r>
              <a:rPr lang="en-US" dirty="0" smtClean="0"/>
              <a:t>Tree based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19" y="4137938"/>
            <a:ext cx="7550161" cy="18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3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2602523"/>
            <a:ext cx="4610428" cy="6506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Testing </a:t>
            </a:r>
            <a:r>
              <a:rPr lang="mr-IN" dirty="0" smtClean="0"/>
              <a:t>–</a:t>
            </a:r>
            <a:r>
              <a:rPr lang="en-US" dirty="0" smtClean="0"/>
              <a:t> Dickey-Fuller Test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81199" y="2184398"/>
            <a:ext cx="8229601" cy="4286740"/>
            <a:chOff x="4297484" y="3960446"/>
            <a:chExt cx="3138710" cy="14287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417" y="3960446"/>
              <a:ext cx="3121777" cy="142875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4297484" y="4861084"/>
              <a:ext cx="31217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297484" y="4307631"/>
              <a:ext cx="31217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5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Testing -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881" y="2481792"/>
            <a:ext cx="7653263" cy="28086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shift by 7 days</a:t>
            </a:r>
            <a:endParaRPr lang="en-US" b="1" i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Seasonal(Inversed( </a:t>
            </a:r>
            <a:r>
              <a:rPr lang="en-US" b="1" dirty="0"/>
              <a:t>))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inverse hyperbolic sine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Testing - Transformations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469704"/>
              </p:ext>
            </p:extLst>
          </p:nvPr>
        </p:nvGraphicFramePr>
        <p:xfrm>
          <a:off x="1257544" y="3147195"/>
          <a:ext cx="96769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095"/>
                <a:gridCol w="1005111"/>
                <a:gridCol w="1522198"/>
                <a:gridCol w="1522198"/>
                <a:gridCol w="1522198"/>
                <a:gridCol w="169611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Sea(Inv)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5% Confidence 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Test Statistic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-4.42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-4.71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-7.47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Pass the Test?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3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79" y="3228406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Testing </a:t>
            </a:r>
            <a:r>
              <a:rPr lang="mr-IN" dirty="0" smtClean="0"/>
              <a:t>–</a:t>
            </a:r>
            <a:r>
              <a:rPr lang="en-US" dirty="0" smtClean="0"/>
              <a:t> ACF/PACF Plots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175"/>
          </a:xfrm>
        </p:spPr>
        <p:txBody>
          <a:bodyPr>
            <a:normAutofit/>
          </a:bodyPr>
          <a:lstStyle/>
          <a:p>
            <a:r>
              <a:rPr lang="en-US" b="1" dirty="0" smtClean="0"/>
              <a:t>ACF/PACF tells us what are the parameters for the ARIMA model</a:t>
            </a:r>
          </a:p>
          <a:p>
            <a:r>
              <a:rPr lang="en-US" b="1" dirty="0" smtClean="0"/>
              <a:t>We will plot ACF/PACF for these: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</a:p>
          <a:p>
            <a:pPr lvl="1"/>
            <a:endParaRPr lang="en-US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8483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Testing </a:t>
            </a:r>
            <a:r>
              <a:rPr lang="mr-IN" dirty="0" smtClean="0"/>
              <a:t>–</a:t>
            </a:r>
            <a:r>
              <a:rPr lang="en-US" dirty="0" smtClean="0"/>
              <a:t> ACF/PACF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8" y="2052614"/>
            <a:ext cx="5611605" cy="411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2614"/>
            <a:ext cx="5611609" cy="411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168401" y="3234267"/>
            <a:ext cx="474132" cy="6942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762" y="2864935"/>
            <a:ext cx="29001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Clear cut off -&gt; MA(2)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882063" y="3028267"/>
            <a:ext cx="357487" cy="553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39550" y="2534652"/>
            <a:ext cx="33361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ACF </a:t>
            </a:r>
            <a:r>
              <a:rPr lang="en-US" dirty="0"/>
              <a:t>cut at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-&gt; MA(3)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3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448" y="3505667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 </a:t>
            </a:r>
            <a:r>
              <a:rPr lang="mr-IN" dirty="0" smtClean="0"/>
              <a:t>–</a:t>
            </a:r>
            <a:r>
              <a:rPr lang="en-US" dirty="0" smtClean="0"/>
              <a:t> Summary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326466"/>
            <a:ext cx="9867900" cy="1714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1293" y="4907612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2872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4363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0436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37789" y="4517214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50010" y="4126468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828269" y="4517214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40490" y="4126468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67053" y="4520537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9274" y="4129791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95395" y="4544196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07616" y="4153450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4274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3815028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4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4175" cy="1325563"/>
          </a:xfrm>
        </p:spPr>
        <p:txBody>
          <a:bodyPr/>
          <a:lstStyle/>
          <a:p>
            <a:r>
              <a:rPr lang="en-US" dirty="0" smtClean="0"/>
              <a:t>Forecasting (Category F) </a:t>
            </a:r>
            <a:r>
              <a:rPr lang="mr-IN" dirty="0" smtClean="0"/>
              <a:t>–</a:t>
            </a:r>
            <a:r>
              <a:rPr lang="en-US" dirty="0" smtClean="0"/>
              <a:t> Compare Models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6" y="1690688"/>
            <a:ext cx="5573446" cy="2286000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6" y="4339166"/>
            <a:ext cx="5573445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1690688"/>
            <a:ext cx="5573444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2268" y="1750750"/>
            <a:ext cx="219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</a:t>
            </a:r>
            <a:r>
              <a:rPr lang="en-US" sz="2800" dirty="0" err="1"/>
              <a:t>O</a:t>
            </a:r>
            <a:r>
              <a:rPr lang="en-US" sz="2800" dirty="0" err="1" smtClean="0"/>
              <a:t>bs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223649" y="1789875"/>
            <a:ext cx="229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</a:t>
            </a:r>
            <a:r>
              <a:rPr lang="en-US" sz="2800" dirty="0" err="1" smtClean="0"/>
              <a:t>Inv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72268" y="4414040"/>
            <a:ext cx="219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Season(Diff)</a:t>
            </a:r>
            <a:endParaRPr lang="en-US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08" y="4414040"/>
            <a:ext cx="5560769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98109" y="4529941"/>
            <a:ext cx="323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Season(Diff(</a:t>
            </a:r>
            <a:r>
              <a:rPr lang="en-US" sz="2800" dirty="0" err="1" smtClean="0"/>
              <a:t>Inv</a:t>
            </a:r>
            <a:r>
              <a:rPr lang="en-US" sz="2800" dirty="0" smtClean="0"/>
              <a:t>))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79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</a:t>
            </a:r>
            <a:r>
              <a:rPr lang="mr-IN" dirty="0" smtClean="0"/>
              <a:t>–</a:t>
            </a:r>
            <a:r>
              <a:rPr lang="en-US" dirty="0" smtClean="0"/>
              <a:t> RMSE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32995"/>
              </p:ext>
            </p:extLst>
          </p:nvPr>
        </p:nvGraphicFramePr>
        <p:xfrm>
          <a:off x="838199" y="4212013"/>
          <a:ext cx="10515601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  <a:gridCol w="2152042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In-Sample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22,448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228,504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22057" y="2277467"/>
                <a:ext cx="6307111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𝑇𝑜𝑡𝑎𝑙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𝑅𝑀𝑆𝐸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𝑅𝑀𝑆𝐸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𝑎𝑙𝑙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𝐶𝑎𝑡𝑒𝑔𝑜𝑟𝑖𝑒𝑠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057" y="2277467"/>
                <a:ext cx="6307111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380013" y="4100185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59560" y="4042429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</a:t>
            </a:r>
            <a:r>
              <a:rPr lang="en-US" dirty="0"/>
              <a:t>(Site A)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Final Solution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3190" y="1690688"/>
            <a:ext cx="10515600" cy="206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b="1" i="1" dirty="0"/>
              <a:t>A), B), E), H), N</a:t>
            </a:r>
            <a:r>
              <a:rPr lang="cs-CZ" sz="1600" b="1" i="1" dirty="0" smtClean="0"/>
              <a:t>) </a:t>
            </a:r>
            <a:r>
              <a:rPr lang="mr-IN" sz="1600" b="1" i="1" dirty="0" smtClean="0"/>
              <a:t>–</a:t>
            </a:r>
            <a:r>
              <a:rPr lang="cs-CZ" sz="1600" b="1" i="1" dirty="0" smtClean="0"/>
              <a:t> </a:t>
            </a:r>
            <a:r>
              <a:rPr lang="cs-CZ" sz="1600" dirty="0"/>
              <a:t>(1, 1, 1)</a:t>
            </a:r>
            <a:r>
              <a:rPr lang="cs-CZ" sz="1600" dirty="0" err="1"/>
              <a:t>x</a:t>
            </a:r>
            <a:r>
              <a:rPr lang="cs-CZ" sz="1600" dirty="0"/>
              <a:t>(2, 1, 1, 7)  </a:t>
            </a:r>
          </a:p>
          <a:p>
            <a:r>
              <a:rPr lang="cs-CZ" sz="1600" b="1" i="1" dirty="0"/>
              <a:t>C), M</a:t>
            </a:r>
            <a:r>
              <a:rPr lang="cs-CZ" sz="1600" b="1" i="1" dirty="0" smtClean="0"/>
              <a:t>) </a:t>
            </a:r>
            <a:r>
              <a:rPr lang="mr-IN" sz="1600" b="1" i="1" dirty="0" smtClean="0"/>
              <a:t>–</a:t>
            </a:r>
            <a:r>
              <a:rPr lang="cs-CZ" sz="1600" dirty="0" smtClean="0"/>
              <a:t> </a:t>
            </a:r>
            <a:r>
              <a:rPr lang="cs-CZ" sz="1600" dirty="0"/>
              <a:t>(2, 1, 1)</a:t>
            </a:r>
            <a:r>
              <a:rPr lang="cs-CZ" sz="1600" dirty="0" err="1"/>
              <a:t>x</a:t>
            </a:r>
            <a:r>
              <a:rPr lang="cs-CZ" sz="1600" dirty="0"/>
              <a:t>(1, 1, 1, 7)</a:t>
            </a:r>
          </a:p>
          <a:p>
            <a:r>
              <a:rPr lang="mr-IN" sz="1600" b="1" i="1" dirty="0"/>
              <a:t>D), </a:t>
            </a:r>
            <a:r>
              <a:rPr lang="mr-IN" sz="1600" b="1" i="1" dirty="0" err="1"/>
              <a:t>F</a:t>
            </a:r>
            <a:r>
              <a:rPr lang="mr-IN" sz="1600" b="1" i="1" dirty="0" smtClean="0"/>
              <a:t>),</a:t>
            </a:r>
            <a:r>
              <a:rPr lang="en-US" sz="1600" b="1" i="1" dirty="0" smtClean="0"/>
              <a:t> </a:t>
            </a:r>
            <a:r>
              <a:rPr lang="mr-IN" sz="1600" b="1" i="1" dirty="0" err="1" smtClean="0"/>
              <a:t>G</a:t>
            </a:r>
            <a:r>
              <a:rPr lang="mr-IN" sz="1600" b="1" i="1" dirty="0"/>
              <a:t>), I), </a:t>
            </a:r>
            <a:r>
              <a:rPr lang="mr-IN" sz="1600" b="1" i="1" dirty="0" err="1"/>
              <a:t>K</a:t>
            </a:r>
            <a:r>
              <a:rPr lang="mr-IN" sz="1600" b="1" i="1" dirty="0"/>
              <a:t>), L), </a:t>
            </a:r>
            <a:r>
              <a:rPr lang="mr-IN" sz="1600" b="1" i="1" dirty="0" err="1"/>
              <a:t>O</a:t>
            </a:r>
            <a:r>
              <a:rPr lang="mr-IN" sz="1600" b="1" i="1" dirty="0" smtClean="0"/>
              <a:t>)</a:t>
            </a:r>
            <a:r>
              <a:rPr lang="en-US" sz="1600" b="1" i="1" dirty="0" smtClean="0"/>
              <a:t> </a:t>
            </a:r>
            <a:r>
              <a:rPr lang="mr-IN" sz="1600" b="1" i="1" dirty="0" smtClean="0"/>
              <a:t>–</a:t>
            </a:r>
            <a:r>
              <a:rPr lang="mr-IN" sz="1600" dirty="0" smtClean="0"/>
              <a:t> </a:t>
            </a:r>
            <a:r>
              <a:rPr lang="mr-IN" sz="1600" dirty="0"/>
              <a:t>(1, 1, 1)</a:t>
            </a:r>
            <a:r>
              <a:rPr lang="mr-IN" sz="1600" dirty="0" err="1"/>
              <a:t>x</a:t>
            </a:r>
            <a:r>
              <a:rPr lang="mr-IN" sz="1600" dirty="0"/>
              <a:t>(1, 1, 1, 7)</a:t>
            </a:r>
          </a:p>
          <a:p>
            <a:r>
              <a:rPr lang="cs-CZ" sz="1600" b="1" i="1" dirty="0"/>
              <a:t>P</a:t>
            </a:r>
            <a:r>
              <a:rPr lang="cs-CZ" sz="1600" b="1" i="1" dirty="0" smtClean="0"/>
              <a:t>) </a:t>
            </a:r>
            <a:r>
              <a:rPr lang="mr-IN" sz="1600" b="1" i="1" dirty="0" smtClean="0"/>
              <a:t>–</a:t>
            </a:r>
            <a:r>
              <a:rPr lang="cs-CZ" sz="1600" dirty="0" smtClean="0"/>
              <a:t> </a:t>
            </a:r>
            <a:r>
              <a:rPr lang="cs-CZ" sz="1600" dirty="0"/>
              <a:t>(0, 1, 2)</a:t>
            </a:r>
            <a:r>
              <a:rPr lang="cs-CZ" sz="1600" dirty="0" err="1"/>
              <a:t>x</a:t>
            </a:r>
            <a:r>
              <a:rPr lang="cs-CZ" sz="1600" dirty="0"/>
              <a:t>(1, 1, 1, 7)</a:t>
            </a:r>
          </a:p>
          <a:p>
            <a:r>
              <a:rPr lang="cs-CZ" sz="1600" b="1" i="1" dirty="0" err="1"/>
              <a:t>Q</a:t>
            </a:r>
            <a:r>
              <a:rPr lang="cs-CZ" sz="1600" b="1" i="1" dirty="0" smtClean="0"/>
              <a:t>) </a:t>
            </a:r>
            <a:r>
              <a:rPr lang="mr-IN" sz="1600" b="1" i="1" dirty="0" smtClean="0"/>
              <a:t>–</a:t>
            </a:r>
            <a:r>
              <a:rPr lang="cs-CZ" sz="1600" dirty="0" smtClean="0"/>
              <a:t> </a:t>
            </a:r>
            <a:r>
              <a:rPr lang="cs-CZ" sz="1600" dirty="0"/>
              <a:t>(2, 1, 2)</a:t>
            </a:r>
            <a:r>
              <a:rPr lang="cs-CZ" sz="1600" dirty="0" err="1"/>
              <a:t>x</a:t>
            </a:r>
            <a:r>
              <a:rPr lang="cs-CZ" sz="1600" dirty="0"/>
              <a:t>(2, 1, 1, 7)</a:t>
            </a:r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0" y="3419827"/>
            <a:ext cx="8041200" cy="3319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8422" y="3132616"/>
            <a:ext cx="38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Seasonal(Diff)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5164"/>
              </p:ext>
            </p:extLst>
          </p:nvPr>
        </p:nvGraphicFramePr>
        <p:xfrm>
          <a:off x="4898563" y="1774950"/>
          <a:ext cx="7130147" cy="755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206"/>
                <a:gridCol w="1309580"/>
                <a:gridCol w="1309580"/>
                <a:gridCol w="1309580"/>
                <a:gridCol w="1459201"/>
              </a:tblGrid>
              <a:tr h="311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390219">
                <a:tc>
                  <a:txBody>
                    <a:bodyPr/>
                    <a:lstStyle/>
                    <a:p>
                      <a:r>
                        <a:rPr lang="en-US" dirty="0" smtClean="0"/>
                        <a:t>In Sample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22,448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228,504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290958" y="1573528"/>
            <a:ext cx="1217800" cy="11206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5733" y="1825626"/>
            <a:ext cx="3505200" cy="3757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(Site A) </a:t>
            </a:r>
            <a:r>
              <a:rPr lang="mr-IN" dirty="0" smtClean="0"/>
              <a:t>–</a:t>
            </a:r>
            <a:r>
              <a:rPr lang="en-US" dirty="0" smtClean="0"/>
              <a:t> Relative Contribution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3" y="1540933"/>
            <a:ext cx="8714881" cy="37288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34" y="5405261"/>
            <a:ext cx="4910666" cy="13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</a:t>
            </a:r>
            <a:r>
              <a:rPr lang="en-US" dirty="0"/>
              <a:t>(Site B)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Final 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96" y="3304674"/>
            <a:ext cx="8739688" cy="3416970"/>
          </a:xfr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453190" y="1690688"/>
            <a:ext cx="10515600" cy="37394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1800" b="1" i="1" dirty="0" err="1"/>
              <a:t>A</a:t>
            </a:r>
            <a:r>
              <a:rPr lang="mr-IN" sz="1800" b="1" i="1" dirty="0"/>
              <a:t>), </a:t>
            </a:r>
            <a:r>
              <a:rPr lang="mr-IN" sz="1800" b="1" i="1" dirty="0" err="1"/>
              <a:t>B</a:t>
            </a:r>
            <a:r>
              <a:rPr lang="mr-IN" sz="1800" b="1" i="1" dirty="0"/>
              <a:t>), I), M), </a:t>
            </a:r>
            <a:r>
              <a:rPr lang="mr-IN" sz="1800" b="1" i="1" dirty="0" err="1"/>
              <a:t>N</a:t>
            </a:r>
            <a:r>
              <a:rPr lang="mr-IN" sz="1800" b="1" i="1" dirty="0"/>
              <a:t>), </a:t>
            </a:r>
            <a:r>
              <a:rPr lang="mr-IN" sz="1800" b="1" i="1" dirty="0" err="1"/>
              <a:t>O</a:t>
            </a:r>
            <a:r>
              <a:rPr lang="mr-IN" sz="1800" b="1" i="1" dirty="0"/>
              <a:t>) </a:t>
            </a:r>
            <a:r>
              <a:rPr lang="mr-IN" sz="1800" dirty="0"/>
              <a:t>(1, 0, 2)</a:t>
            </a:r>
            <a:r>
              <a:rPr lang="mr-IN" sz="1800" dirty="0" err="1"/>
              <a:t>x</a:t>
            </a:r>
            <a:r>
              <a:rPr lang="mr-IN" sz="1800" dirty="0"/>
              <a:t>(0, 1, 1, 7)</a:t>
            </a:r>
          </a:p>
          <a:p>
            <a:r>
              <a:rPr lang="fi-FI" sz="1800" b="1" i="1" dirty="0"/>
              <a:t>C) </a:t>
            </a:r>
            <a:r>
              <a:rPr lang="fi-FI" sz="1800" dirty="0"/>
              <a:t>(1, 0, 0)x(0, 1, 1, 7)</a:t>
            </a:r>
            <a:endParaRPr lang="fi-FI" sz="1800" b="1" i="1" dirty="0"/>
          </a:p>
          <a:p>
            <a:r>
              <a:rPr lang="is-IS" sz="1800" b="1" i="1" dirty="0"/>
              <a:t>D), L) </a:t>
            </a:r>
            <a:r>
              <a:rPr lang="is-IS" sz="1800" dirty="0"/>
              <a:t>(2, 0, 2)x(1, 1, 1, 7)</a:t>
            </a:r>
            <a:endParaRPr lang="is-IS" sz="1800" b="1" i="1" dirty="0"/>
          </a:p>
          <a:p>
            <a:r>
              <a:rPr lang="cs-CZ" sz="1800" b="1" i="1" dirty="0"/>
              <a:t>E) </a:t>
            </a:r>
            <a:r>
              <a:rPr lang="cs-CZ" sz="1800" dirty="0"/>
              <a:t>(1, 0, 2)</a:t>
            </a:r>
            <a:r>
              <a:rPr lang="cs-CZ" sz="1800" dirty="0" err="1"/>
              <a:t>x</a:t>
            </a:r>
            <a:r>
              <a:rPr lang="cs-CZ" sz="1800" dirty="0"/>
              <a:t>(2, 1, 1, 7)</a:t>
            </a:r>
            <a:endParaRPr lang="cs-CZ" sz="1800" b="1" i="1" dirty="0"/>
          </a:p>
          <a:p>
            <a:r>
              <a:rPr lang="is-IS" sz="1800" b="1" i="1" dirty="0"/>
              <a:t>F) </a:t>
            </a:r>
            <a:r>
              <a:rPr lang="is-IS" sz="1800" dirty="0"/>
              <a:t>(2, 0, 2)x(0, 1, 2, 7)</a:t>
            </a:r>
            <a:endParaRPr lang="is-IS" sz="1800" b="1" i="1" dirty="0"/>
          </a:p>
          <a:p>
            <a:r>
              <a:rPr lang="fi-FI" sz="1800" b="1" i="1" dirty="0"/>
              <a:t>G), H) </a:t>
            </a:r>
            <a:r>
              <a:rPr lang="fi-FI" sz="1800" dirty="0"/>
              <a:t>(2, 0, 0)x(0, 1, 1, 7)</a:t>
            </a:r>
            <a:endParaRPr lang="fi-FI" sz="1800" b="1" i="1" dirty="0"/>
          </a:p>
          <a:p>
            <a:r>
              <a:rPr lang="fi-FI" sz="1800" b="1" i="1" dirty="0"/>
              <a:t>K) </a:t>
            </a:r>
            <a:r>
              <a:rPr lang="fi-FI" sz="1800" dirty="0"/>
              <a:t>(0, 0, 1)x(0, 1, 1, 7)</a:t>
            </a:r>
            <a:endParaRPr lang="fi-FI" sz="1800" b="1" i="1" dirty="0"/>
          </a:p>
          <a:p>
            <a:r>
              <a:rPr lang="cs-CZ" sz="1800" b="1" i="1" dirty="0" err="1"/>
              <a:t>Q</a:t>
            </a:r>
            <a:r>
              <a:rPr lang="cs-CZ" sz="1800" b="1" i="1" dirty="0"/>
              <a:t>) </a:t>
            </a:r>
            <a:r>
              <a:rPr lang="cs-CZ" sz="1800" dirty="0"/>
              <a:t>(1, 0, 2)</a:t>
            </a:r>
            <a:r>
              <a:rPr lang="cs-CZ" sz="1800" dirty="0" err="1"/>
              <a:t>x</a:t>
            </a:r>
            <a:r>
              <a:rPr lang="cs-CZ" sz="1800" dirty="0"/>
              <a:t>(1, 1, 1, 7)</a:t>
            </a:r>
          </a:p>
          <a:p>
            <a:endParaRPr lang="cs-CZ" sz="1800" dirty="0" smtClean="0"/>
          </a:p>
          <a:p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150769" y="3022809"/>
            <a:ext cx="38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Seasonal(</a:t>
            </a:r>
            <a:r>
              <a:rPr lang="en-US" dirty="0" err="1" smtClean="0"/>
              <a:t>Obs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87271"/>
              </p:ext>
            </p:extLst>
          </p:nvPr>
        </p:nvGraphicFramePr>
        <p:xfrm>
          <a:off x="4648773" y="2139043"/>
          <a:ext cx="670502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009"/>
                <a:gridCol w="2235009"/>
                <a:gridCol w="2235009"/>
              </a:tblGrid>
              <a:tr h="332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Season(</a:t>
                      </a:r>
                      <a:r>
                        <a:rPr lang="en-US" dirty="0" err="1" smtClean="0"/>
                        <a:t>Obs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Season(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32082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2514.16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2887.88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09013" y="1842934"/>
            <a:ext cx="1714501" cy="1103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(Site B) </a:t>
            </a:r>
            <a:r>
              <a:rPr lang="mr-IN" dirty="0"/>
              <a:t>–</a:t>
            </a:r>
            <a:r>
              <a:rPr lang="en-US" dirty="0"/>
              <a:t> Relative Contribution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1" y="1690687"/>
            <a:ext cx="8762040" cy="37490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50" y="5515927"/>
            <a:ext cx="5943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7315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80" y="4220778"/>
            <a:ext cx="4588935" cy="65016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based model</a:t>
            </a:r>
          </a:p>
          <a:p>
            <a:r>
              <a:rPr lang="en-US" dirty="0" smtClean="0"/>
              <a:t>Non-parametric: </a:t>
            </a:r>
          </a:p>
          <a:p>
            <a:pPr lvl="1"/>
            <a:r>
              <a:rPr lang="en-US" dirty="0" smtClean="0"/>
              <a:t>we don’t assume the data to be </a:t>
            </a:r>
            <a:r>
              <a:rPr lang="en-US" i="1" dirty="0" smtClean="0"/>
              <a:t>mean zero</a:t>
            </a:r>
            <a:r>
              <a:rPr lang="en-US" dirty="0" smtClean="0"/>
              <a:t> </a:t>
            </a:r>
            <a:r>
              <a:rPr lang="en-US" i="1" dirty="0" smtClean="0"/>
              <a:t>constant variance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15" y="3421023"/>
            <a:ext cx="7835900" cy="30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Boosting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24" y="1825625"/>
            <a:ext cx="9022952" cy="4351338"/>
          </a:xfrm>
        </p:spPr>
      </p:pic>
    </p:spTree>
    <p:extLst>
      <p:ext uri="{BB962C8B-B14F-4D97-AF65-F5344CB8AC3E}">
        <p14:creationId xmlns:p14="http://schemas.microsoft.com/office/powerpoint/2010/main" val="312434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Boosting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51" y="1558614"/>
            <a:ext cx="5591092" cy="11625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28" y="2398572"/>
            <a:ext cx="6265415" cy="1734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14" y="4042541"/>
            <a:ext cx="4433963" cy="268066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04857" y="3412672"/>
            <a:ext cx="16329" cy="6298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5427103" y="4115820"/>
            <a:ext cx="542611" cy="2534105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02523" y="5158313"/>
            <a:ext cx="293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Sequentially Additive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69714" y="2406183"/>
            <a:ext cx="0" cy="512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69560" y="2398572"/>
            <a:ext cx="0" cy="512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71990" y="2406183"/>
            <a:ext cx="0" cy="512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375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80" y="4835769"/>
            <a:ext cx="4588935" cy="35169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</a:t>
            </a:r>
            <a:r>
              <a:rPr lang="mr-IN" dirty="0" smtClean="0"/>
              <a:t>–</a:t>
            </a:r>
            <a:r>
              <a:rPr lang="en-US" dirty="0" smtClean="0"/>
              <a:t> Feature Engineering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7" y="3481137"/>
            <a:ext cx="10423306" cy="2791326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5919537" y="290362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210926" y="2943724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9833810" y="290362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788315" y="291164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7538" y="2473437"/>
            <a:ext cx="9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Summer or not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49191" y="2669953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 of week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29724" y="2462101"/>
            <a:ext cx="11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Extracted Month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20649" y="2289839"/>
            <a:ext cx="11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Extracted Day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3916" y="291164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3634" y="2292038"/>
            <a:ext cx="16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Date becomes sequence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03033" y="2473437"/>
            <a:ext cx="0" cy="11359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25516" y="1805274"/>
            <a:ext cx="16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Encoding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80" y="5134707"/>
            <a:ext cx="4588935" cy="35169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3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Restaurant</a:t>
            </a:r>
          </a:p>
          <a:p>
            <a:r>
              <a:rPr lang="en-US" dirty="0" smtClean="0"/>
              <a:t>3 Features</a:t>
            </a:r>
          </a:p>
          <a:p>
            <a:r>
              <a:rPr lang="en-US" dirty="0" smtClean="0"/>
              <a:t>Need to predict: Sales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71"/>
          <a:stretch/>
        </p:blipFill>
        <p:spPr>
          <a:xfrm>
            <a:off x="712397" y="3673933"/>
            <a:ext cx="5341421" cy="3108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/>
          <a:stretch/>
        </p:blipFill>
        <p:spPr>
          <a:xfrm>
            <a:off x="6400800" y="3673933"/>
            <a:ext cx="5401376" cy="3108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4021" y="3304601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Restaurant 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52402" y="3304601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Restaurant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9265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Guess a reasonable </a:t>
            </a:r>
            <a:r>
              <a:rPr lang="en-US" dirty="0"/>
              <a:t>initial </a:t>
            </a:r>
            <a:r>
              <a:rPr lang="en-US" dirty="0" smtClean="0"/>
              <a:t>learning rate </a:t>
            </a:r>
            <a:r>
              <a:rPr lang="en-US" dirty="0"/>
              <a:t>and a number of </a:t>
            </a:r>
            <a:r>
              <a:rPr lang="en-US" dirty="0" smtClean="0"/>
              <a:t>estimators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Tuning</a:t>
            </a:r>
            <a:r>
              <a:rPr lang="en-US" dirty="0"/>
              <a:t> </a:t>
            </a:r>
            <a:r>
              <a:rPr lang="en-US" dirty="0" err="1"/>
              <a:t>max_depth</a:t>
            </a:r>
            <a:r>
              <a:rPr lang="en-US" dirty="0"/>
              <a:t> and </a:t>
            </a:r>
            <a:r>
              <a:rPr lang="en-US" dirty="0" err="1" smtClean="0"/>
              <a:t>min_child_weight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Tuning</a:t>
            </a:r>
            <a:r>
              <a:rPr lang="en-US" dirty="0"/>
              <a:t> gamma to reduce </a:t>
            </a:r>
            <a:r>
              <a:rPr lang="en-US" dirty="0" smtClean="0"/>
              <a:t>overfitting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Tuning</a:t>
            </a:r>
            <a:r>
              <a:rPr lang="en-US" dirty="0"/>
              <a:t> subsample and </a:t>
            </a:r>
            <a:r>
              <a:rPr lang="en-US" dirty="0" err="1" smtClean="0"/>
              <a:t>colsample_bytree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Reducing </a:t>
            </a:r>
            <a:r>
              <a:rPr lang="en-US" dirty="0"/>
              <a:t>learning </a:t>
            </a:r>
            <a:r>
              <a:rPr lang="en-US" dirty="0" smtClean="0"/>
              <a:t>rate, and adding </a:t>
            </a:r>
            <a:r>
              <a:rPr lang="en-US" dirty="0"/>
              <a:t>more </a:t>
            </a:r>
            <a:r>
              <a:rPr lang="en-US" dirty="0" smtClean="0"/>
              <a:t>estimators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67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Learning Rate and Number of Rounds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20" y="2021392"/>
            <a:ext cx="9140049" cy="4018089"/>
          </a:xfrm>
        </p:spPr>
      </p:pic>
      <p:cxnSp>
        <p:nvCxnSpPr>
          <p:cNvPr id="8" name="Straight Connector 7"/>
          <p:cNvCxnSpPr/>
          <p:nvPr/>
        </p:nvCxnSpPr>
        <p:spPr>
          <a:xfrm>
            <a:off x="3995058" y="4212772"/>
            <a:ext cx="107370" cy="4844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59730" y="4229101"/>
            <a:ext cx="48986" cy="4680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24402" y="4229101"/>
            <a:ext cx="58384" cy="6368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40088" y="4229101"/>
            <a:ext cx="19305" cy="6368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33463" y="4229101"/>
            <a:ext cx="71502" cy="8000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77852" y="4245430"/>
            <a:ext cx="48986" cy="7837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18081" y="4212771"/>
            <a:ext cx="198923" cy="8164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32690" y="4139295"/>
            <a:ext cx="236540" cy="889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94485" y="4101196"/>
            <a:ext cx="158588" cy="116204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310273" y="4073981"/>
            <a:ext cx="132152" cy="1189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99625" y="3978731"/>
            <a:ext cx="48986" cy="12845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5400" y="4033159"/>
            <a:ext cx="91040" cy="12300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033229" y="3989615"/>
            <a:ext cx="52452" cy="137432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520591" y="4030437"/>
            <a:ext cx="89548" cy="13335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11357" y="4235906"/>
            <a:ext cx="164776" cy="7932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38200" y="1690688"/>
            <a:ext cx="3205844" cy="418257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68689"/>
              </p:ext>
            </p:extLst>
          </p:nvPr>
        </p:nvGraphicFramePr>
        <p:xfrm>
          <a:off x="1325606" y="6071620"/>
          <a:ext cx="88341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668"/>
                <a:gridCol w="1285050"/>
                <a:gridCol w="1837593"/>
                <a:gridCol w="1698244"/>
                <a:gridCol w="1267841"/>
                <a:gridCol w="12147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 Child 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baseline="0" dirty="0" smtClean="0"/>
                        <a:t> of Rounds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Colsample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795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Stopping </a:t>
            </a:r>
            <a:r>
              <a:rPr lang="mr-IN" dirty="0" smtClean="0"/>
              <a:t>–</a:t>
            </a:r>
            <a:r>
              <a:rPr lang="en-US" dirty="0" smtClean="0"/>
              <a:t> Number of Rounds = 22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1825625"/>
            <a:ext cx="9898098" cy="43513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16486" y="2282825"/>
            <a:ext cx="2163745" cy="5131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4281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 </a:t>
            </a:r>
            <a:r>
              <a:rPr lang="en-US" dirty="0" err="1"/>
              <a:t>max_depth</a:t>
            </a:r>
            <a:r>
              <a:rPr lang="en-US" dirty="0"/>
              <a:t> and </a:t>
            </a:r>
            <a:r>
              <a:rPr lang="en-US" dirty="0" err="1" smtClean="0"/>
              <a:t>min_child_weight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01" y="1825625"/>
            <a:ext cx="5945198" cy="4351338"/>
          </a:xfrm>
        </p:spPr>
      </p:pic>
      <p:sp>
        <p:nvSpPr>
          <p:cNvPr id="5" name="Rectangle 4"/>
          <p:cNvSpPr/>
          <p:nvPr/>
        </p:nvSpPr>
        <p:spPr>
          <a:xfrm>
            <a:off x="3123401" y="5943600"/>
            <a:ext cx="5945198" cy="233363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1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 </a:t>
            </a:r>
            <a:r>
              <a:rPr lang="en-US" dirty="0" err="1"/>
              <a:t>max_depth</a:t>
            </a:r>
            <a:r>
              <a:rPr lang="en-US" dirty="0"/>
              <a:t> and </a:t>
            </a:r>
            <a:r>
              <a:rPr lang="en-US" dirty="0" err="1"/>
              <a:t>min_child_weight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88" y="1857026"/>
            <a:ext cx="6713838" cy="408403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416027" y="2200642"/>
            <a:ext cx="2154799" cy="3592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2343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00417"/>
              </p:ext>
            </p:extLst>
          </p:nvPr>
        </p:nvGraphicFramePr>
        <p:xfrm>
          <a:off x="1325606" y="6071620"/>
          <a:ext cx="88341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668"/>
                <a:gridCol w="1285050"/>
                <a:gridCol w="1837593"/>
                <a:gridCol w="1698244"/>
                <a:gridCol w="1267841"/>
                <a:gridCol w="12147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 Child 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baseline="0" dirty="0" smtClean="0"/>
                        <a:t> of Rounds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Colsample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5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3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350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Gamma </a:t>
            </a:r>
            <a:r>
              <a:rPr lang="mr-IN" dirty="0" smtClean="0"/>
              <a:t>–</a:t>
            </a:r>
            <a:r>
              <a:rPr lang="en-US" dirty="0" smtClean="0"/>
              <a:t> No Effect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11" y="3192122"/>
            <a:ext cx="9335978" cy="258819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16486" y="2282825"/>
            <a:ext cx="2110991" cy="44279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2343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8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subsample and </a:t>
            </a:r>
            <a:r>
              <a:rPr lang="en-US" dirty="0" err="1" smtClean="0"/>
              <a:t>colsample_bytree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76" y="1861598"/>
            <a:ext cx="7242048" cy="427939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206344" y="1536535"/>
            <a:ext cx="2183842" cy="46811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1846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655798"/>
              </p:ext>
            </p:extLst>
          </p:nvPr>
        </p:nvGraphicFramePr>
        <p:xfrm>
          <a:off x="1325606" y="6071620"/>
          <a:ext cx="88341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668"/>
                <a:gridCol w="1285050"/>
                <a:gridCol w="1837593"/>
                <a:gridCol w="1698244"/>
                <a:gridCol w="1267841"/>
                <a:gridCol w="12147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 Child 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baseline="0" dirty="0" smtClean="0"/>
                        <a:t> of Rounds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Colsample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5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3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0.5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0.5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143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 vs Number of Trees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821757"/>
            <a:ext cx="5253474" cy="23774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91" y="1690688"/>
            <a:ext cx="5253473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43" y="4286102"/>
            <a:ext cx="5253472" cy="237744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396843" y="2465614"/>
            <a:ext cx="16328" cy="10450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93771" y="4952307"/>
            <a:ext cx="16328" cy="10450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85607" y="2465613"/>
            <a:ext cx="16328" cy="10450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8486528" y="5177806"/>
            <a:ext cx="2721429" cy="122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1296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54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01" y="1690688"/>
            <a:ext cx="6918398" cy="341732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735285" y="5205753"/>
            <a:ext cx="2721429" cy="122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1296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85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9" y="1414693"/>
            <a:ext cx="6032025" cy="26517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20" y="3984808"/>
            <a:ext cx="6032024" cy="265176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42406" y="2126347"/>
            <a:ext cx="4620987" cy="122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>
                <a:solidFill>
                  <a:srgbClr val="FF0000"/>
                </a:solidFill>
              </a:rPr>
              <a:t>After tuned: No </a:t>
            </a:r>
            <a:r>
              <a:rPr lang="en-US" dirty="0" smtClean="0">
                <a:solidFill>
                  <a:srgbClr val="FF0000"/>
                </a:solidFill>
              </a:rPr>
              <a:t>overfitting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90915" y="5408750"/>
            <a:ext cx="2721429" cy="122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>
                <a:solidFill>
                  <a:srgbClr val="FF0000"/>
                </a:solidFill>
              </a:rPr>
              <a:t>Overfitting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0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/>
              <a:t>Format </a:t>
            </a:r>
            <a:r>
              <a:rPr lang="en-US" sz="2600" b="1" dirty="0"/>
              <a:t>'date' column to proper format</a:t>
            </a:r>
            <a:r>
              <a:rPr lang="en-US" sz="2600" b="1" dirty="0" smtClean="0"/>
              <a:t>¶</a:t>
            </a:r>
          </a:p>
          <a:p>
            <a:endParaRPr lang="en-US" sz="2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9501"/>
            <a:ext cx="10874326" cy="3129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475" y="4780547"/>
            <a:ext cx="6574468" cy="183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80" y="5433646"/>
            <a:ext cx="4588935" cy="35169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In Sample RMSE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2764"/>
              </p:ext>
            </p:extLst>
          </p:nvPr>
        </p:nvGraphicFramePr>
        <p:xfrm>
          <a:off x="838202" y="5836399"/>
          <a:ext cx="10515599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95"/>
                <a:gridCol w="1972776"/>
                <a:gridCol w="1972776"/>
                <a:gridCol w="1972776"/>
                <a:gridCol w="1972776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r>
                        <a:rPr lang="en-US" dirty="0" smtClean="0"/>
                        <a:t> (Before)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r>
                        <a:rPr lang="en-US" dirty="0" smtClean="0"/>
                        <a:t> (After)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In-Sample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4,281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2,865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42" y="1690688"/>
            <a:ext cx="9290915" cy="3888881"/>
          </a:xfrm>
        </p:spPr>
      </p:pic>
    </p:spTree>
    <p:extLst>
      <p:ext uri="{BB962C8B-B14F-4D97-AF65-F5344CB8AC3E}">
        <p14:creationId xmlns:p14="http://schemas.microsoft.com/office/powerpoint/2010/main" val="5073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solidFill>
            <a:schemeClr val="bg1">
              <a:alpha val="77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015374"/>
            <a:ext cx="10515600" cy="282725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Thank you!</a:t>
            </a:r>
            <a:br>
              <a:rPr lang="en-US" sz="6000" b="1" dirty="0" smtClean="0"/>
            </a:b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en-US" sz="6000" b="1" dirty="0" smtClean="0"/>
              <a:t>Questions?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038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19" y="2931659"/>
            <a:ext cx="9269186" cy="3599205"/>
          </a:xfrm>
        </p:spPr>
      </p:pic>
      <p:sp>
        <p:nvSpPr>
          <p:cNvPr id="8" name="Left Arrow 7"/>
          <p:cNvSpPr/>
          <p:nvPr/>
        </p:nvSpPr>
        <p:spPr>
          <a:xfrm>
            <a:off x="10322376" y="5876407"/>
            <a:ext cx="1058636" cy="310243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10338705" y="3089665"/>
            <a:ext cx="1058636" cy="310243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Merge 2 SARIMA models</a:t>
            </a:r>
          </a:p>
          <a:p>
            <a:r>
              <a:rPr lang="en-US" smtClean="0"/>
              <a:t>Stack XGBoost with SARIMA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1164"/>
            <a:ext cx="10515600" cy="4254476"/>
          </a:xfrm>
        </p:spPr>
      </p:pic>
      <p:sp>
        <p:nvSpPr>
          <p:cNvPr id="5" name="Rectangle 4"/>
          <p:cNvSpPr/>
          <p:nvPr/>
        </p:nvSpPr>
        <p:spPr>
          <a:xfrm>
            <a:off x="3048000" y="3507611"/>
            <a:ext cx="2370666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06372" y="4848413"/>
            <a:ext cx="1981200" cy="270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3866" y="5920607"/>
            <a:ext cx="1168400" cy="4571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320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/>
              <a:t>Fill in missing dates, i.e. category L only has half of the dates¶</a:t>
            </a:r>
          </a:p>
          <a:p>
            <a:r>
              <a:rPr lang="en-US" sz="2600" b="1" dirty="0" smtClean="0"/>
              <a:t>Fill the missing sales values with 0 - assume 0 sales for that day due to holiday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993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8799" y="2248960"/>
            <a:ext cx="3505200" cy="3757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Exploratory </a:t>
            </a:r>
            <a:r>
              <a:rPr lang="mr-IN" dirty="0" smtClean="0"/>
              <a:t>–</a:t>
            </a:r>
            <a:r>
              <a:rPr lang="en-US" dirty="0" smtClean="0"/>
              <a:t> Both 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9872"/>
            <a:ext cx="10515600" cy="4340445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917377" y="3061499"/>
            <a:ext cx="28089" cy="28651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280400" y="4470400"/>
            <a:ext cx="186266" cy="59266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 rot="16200000">
            <a:off x="8475134" y="2085147"/>
            <a:ext cx="711200" cy="28521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381067" y="4470400"/>
            <a:ext cx="164530" cy="39872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200" y="2692167"/>
            <a:ext cx="16933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X’mas</a:t>
            </a:r>
            <a:r>
              <a:rPr lang="en-US" dirty="0" smtClean="0"/>
              <a:t> no sales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78235" y="2707623"/>
            <a:ext cx="21409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Summer </a:t>
            </a:r>
            <a:r>
              <a:rPr lang="en-US" smtClean="0"/>
              <a:t>low volume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38326" y="4151399"/>
            <a:ext cx="1584815" cy="36933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Some spikes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Site A has a lot of variations; site B is fairly stationary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Exploratory (Site A) </a:t>
            </a:r>
            <a:r>
              <a:rPr lang="mr-IN" dirty="0" smtClean="0"/>
              <a:t>–</a:t>
            </a:r>
            <a:r>
              <a:rPr lang="en-US" dirty="0" smtClean="0"/>
              <a:t> 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lots of variances, doesn’t follow the overall curve dynamics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8" t="93807" r="-1250" b="-813"/>
          <a:stretch/>
        </p:blipFill>
        <p:spPr>
          <a:xfrm>
            <a:off x="1083733" y="2519732"/>
            <a:ext cx="10024534" cy="41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1277</Words>
  <Application>Microsoft Macintosh PowerPoint</Application>
  <PresentationFormat>Widescreen</PresentationFormat>
  <Paragraphs>388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Mangal</vt:lpstr>
      <vt:lpstr>Office Theme</vt:lpstr>
      <vt:lpstr>Restaurant Sales Forecast</vt:lpstr>
      <vt:lpstr>Outline</vt:lpstr>
      <vt:lpstr>Outline</vt:lpstr>
      <vt:lpstr>Data</vt:lpstr>
      <vt:lpstr>Data Cleaning</vt:lpstr>
      <vt:lpstr>Data Cleaning</vt:lpstr>
      <vt:lpstr>Outline</vt:lpstr>
      <vt:lpstr>Data Exploratory – Both Sites</vt:lpstr>
      <vt:lpstr>Data Exploratory (Site A) –  Q</vt:lpstr>
      <vt:lpstr>Data Exploratory (Site A) – L &amp; M</vt:lpstr>
      <vt:lpstr>Data Exploratory – Both Sites</vt:lpstr>
      <vt:lpstr>Data Exploratory (Site A) – Box Plot</vt:lpstr>
      <vt:lpstr>Data Exploratory (Site A) - Histograms</vt:lpstr>
      <vt:lpstr>Two Distributions</vt:lpstr>
      <vt:lpstr>Data Exploratory (Site A) – Seasonal Decomposition Plot</vt:lpstr>
      <vt:lpstr>Data Exploration – Time Series Model</vt:lpstr>
      <vt:lpstr>Outline</vt:lpstr>
      <vt:lpstr>Statistical Testing – Dickey-Fuller Test</vt:lpstr>
      <vt:lpstr>Statistical Testing - Transformations</vt:lpstr>
      <vt:lpstr>Statistical Testing - Transformations</vt:lpstr>
      <vt:lpstr>Outline</vt:lpstr>
      <vt:lpstr>Statistical Testing – ACF/PACF Plots </vt:lpstr>
      <vt:lpstr>Statistical Testing – ACF/PACF Plots</vt:lpstr>
      <vt:lpstr>Outline</vt:lpstr>
      <vt:lpstr>Model Building – Summary Output</vt:lpstr>
      <vt:lpstr>Outline</vt:lpstr>
      <vt:lpstr>Forecasting (Category F) – Compare Models</vt:lpstr>
      <vt:lpstr>Forecasting – RMSE</vt:lpstr>
      <vt:lpstr>Forecasting (Site A) – Final Solution</vt:lpstr>
      <vt:lpstr>Forecasting (Site A) – Relative Contribution</vt:lpstr>
      <vt:lpstr>Forecasting (Site B) – Final Solution</vt:lpstr>
      <vt:lpstr>Forecasting (Site B) – Relative Contribution</vt:lpstr>
      <vt:lpstr>Outline</vt:lpstr>
      <vt:lpstr>Gradient Boosting</vt:lpstr>
      <vt:lpstr>Gradient Boosting – Review</vt:lpstr>
      <vt:lpstr>Gradient Boosting – Review</vt:lpstr>
      <vt:lpstr>Outline</vt:lpstr>
      <vt:lpstr>Improvement – Feature Engineering</vt:lpstr>
      <vt:lpstr>Outline</vt:lpstr>
      <vt:lpstr>Model Tuning</vt:lpstr>
      <vt:lpstr>Initial Learning Rate and Number of Rounds</vt:lpstr>
      <vt:lpstr>Early Stopping – Number of Rounds = 22</vt:lpstr>
      <vt:lpstr>Tuning max_depth and min_child_weight</vt:lpstr>
      <vt:lpstr>Tuning max_depth and min_child_weight</vt:lpstr>
      <vt:lpstr>Tuning Gamma – No Effect</vt:lpstr>
      <vt:lpstr>Tuning subsample and colsample_bytree</vt:lpstr>
      <vt:lpstr>Learning Rate vs Number of Trees</vt:lpstr>
      <vt:lpstr>Final Model</vt:lpstr>
      <vt:lpstr>Final Model</vt:lpstr>
      <vt:lpstr>Outline</vt:lpstr>
      <vt:lpstr>6) In Sample RMSE Comparison</vt:lpstr>
      <vt:lpstr>Thank you!  Questions?</vt:lpstr>
      <vt:lpstr>6) Improvement – Next Steps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Compass Digital Labs  Sales Forecast</dc:title>
  <dc:creator>werner chao</dc:creator>
  <cp:lastModifiedBy>werner chao</cp:lastModifiedBy>
  <cp:revision>140</cp:revision>
  <dcterms:created xsi:type="dcterms:W3CDTF">2017-03-01T19:31:58Z</dcterms:created>
  <dcterms:modified xsi:type="dcterms:W3CDTF">2017-05-05T22:53:15Z</dcterms:modified>
</cp:coreProperties>
</file>